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4" r:id="rId3"/>
    <p:sldId id="295" r:id="rId4"/>
    <p:sldId id="257" r:id="rId5"/>
    <p:sldId id="262" r:id="rId6"/>
    <p:sldId id="287" r:id="rId7"/>
    <p:sldId id="288" r:id="rId8"/>
    <p:sldId id="259" r:id="rId9"/>
    <p:sldId id="289" r:id="rId10"/>
    <p:sldId id="290" r:id="rId11"/>
    <p:sldId id="292" r:id="rId12"/>
    <p:sldId id="293" r:id="rId13"/>
    <p:sldId id="296" r:id="rId14"/>
    <p:sldId id="297" r:id="rId15"/>
    <p:sldId id="298" r:id="rId16"/>
    <p:sldId id="27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4353CC-D6B8-40CA-84C7-195AEE8B0E86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6FC929-F3E1-4F64-B377-8A0104EB7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979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9781F5-6304-4EC6-96AC-C9701D8B3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693509F-40FE-4994-9F15-648A43A2CD4D}" type="slidenum">
              <a:rPr lang="ru-RU" sz="1200">
                <a:latin typeface="+mn-lt"/>
              </a:rPr>
              <a:pPr algn="r">
                <a:defRPr/>
              </a:pPr>
              <a:t>6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7B13268-34DA-4B21-924B-5C1BBFE18B55}" type="slidenum">
              <a:rPr lang="ru-RU" sz="1200">
                <a:latin typeface="+mn-lt"/>
              </a:rPr>
              <a:pPr algn="r">
                <a:defRPr/>
              </a:pPr>
              <a:t>7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C0F5C-D9F8-404C-878E-895AA249A331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9DB35-2C14-4A06-92D2-F16C68E0F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D1091-13BA-47FB-89C8-9F261A30EC64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24E7-2A4E-4CBC-B324-B35FED115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2C2A-BAE5-4BCF-A2FF-985D25553CD0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B58A-9566-45D4-AE65-C0F3AA234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2ADE6-E09B-4E4B-8BE8-3C6247E1238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00578-1AAA-4393-A351-0FD4F5D0F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996C0-D242-4313-80C6-7C0AE514BFC3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1993D-5DCA-4760-93AC-6613B1437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3EEE-D5D9-4B6E-A510-0803ABA97C9B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555A-340F-47A8-BFF5-FF09EF431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F796-463C-494B-81C2-3D3FBB214935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8FF4-C79F-427A-9F6E-B6EA4E266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BF14F-6EE5-4F3C-9E7C-7C9FC411241C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EB6-3981-4BE8-84F9-A969AC60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7176B-6422-4872-BA18-75A24723C84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ACEF-F114-433A-BF91-E0EA743B0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0CF4-E503-40B3-B5D5-32A18159FA09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936B8-F5F6-4D49-A4A2-E8D9C0BCD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912B-8983-4AA6-B1E5-32498BF4BC96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2C9A0-C70B-4BE7-87F6-C929C7C2B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98785B-C30F-4D0F-AA90-3CF7012035DA}" type="datetimeFigureOut">
              <a:rPr lang="ru-RU"/>
              <a:pPr>
                <a:defRPr/>
              </a:pPr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D43C92-EBAC-4CD6-8AC5-3D0A01D2E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search?p=52&amp;ed=1&amp;text=%D0%BF%D0%B0%D0%BC%D1%8F%D1%82%D0%BA%D0%B0%20%D0%B4%D0%BB%D1%8F%20%D1%80%D0%BE%D0%B4%D0%B8%D1%82%D0%B5%D0%BB%D0%B5%D0%B9%20%D0%B2%20%D0%BD%D0%B0%D1%87%D0%B0%D0%BB%D1%8C%D0%BD%D0%BE%D0%B9%20%D1%88%D0%BA%D0%BE%D0%BB%D0%B5&amp;spsite=fake-035-26950.ru&amp;img_url=s005.radikal.ru/i211/1002/e7/220a06c26b20.jpg&amp;rpt=simage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29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14338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858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35696" y="2000240"/>
            <a:ext cx="5760640" cy="63094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9" name="Picture 4" descr="FAM4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4500563"/>
            <a:ext cx="21336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D:\My private\картинки\ШКОЛА. 1 СЕНТЯБРЯ (АНИМАЦИИ и КАРТИНКИ)\УЧИТЕЛЬ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55571" y="785813"/>
            <a:ext cx="8921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619672" y="3140968"/>
            <a:ext cx="626469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Доброе начало, или как помочь первокласснику адаптироваться к школе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1841" y="460578"/>
            <a:ext cx="3096344" cy="2090594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6626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Контролируйте себя</a:t>
            </a:r>
            <a:endParaRPr lang="ru-RU" smtClean="0"/>
          </a:p>
        </p:txBody>
      </p:sp>
      <p:sp>
        <p:nvSpPr>
          <p:cNvPr id="54279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Не ругайте, а тем более не оскорбляйте ребёнка в присутствии  посторонних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Не  опаздывайте  в  школу  и  в                     присутствии  ребенка  уважительно  </a:t>
            </a:r>
            <a:endParaRPr lang="ru-RU" dirty="0" smtClean="0"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ru-RU" dirty="0" smtClean="0">
                <a:latin typeface="Arial" charset="0"/>
              </a:rPr>
              <a:t>     </a:t>
            </a:r>
            <a:r>
              <a:rPr lang="ru-RU" dirty="0" smtClean="0"/>
              <a:t>отзываться  об   учебном  процессе</a:t>
            </a:r>
          </a:p>
          <a:p>
            <a:pPr marL="0" indent="0">
              <a:buNone/>
            </a:pPr>
            <a:r>
              <a:rPr lang="ru-RU" dirty="0" smtClean="0"/>
              <a:t>3.  </a:t>
            </a:r>
            <a:r>
              <a:rPr lang="ru-RU" dirty="0" smtClean="0"/>
              <a:t>Все  достижения  ребенка  нужно  </a:t>
            </a:r>
          </a:p>
          <a:p>
            <a:pPr marL="609600" indent="-609600">
              <a:buFont typeface="Arial" charset="0"/>
              <a:buNone/>
            </a:pPr>
            <a:r>
              <a:rPr lang="ru-RU" dirty="0" smtClean="0"/>
              <a:t>         считать  важными для вас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2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7650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Контролируйте себя</a:t>
            </a:r>
            <a:endParaRPr lang="ru-RU" smtClean="0"/>
          </a:p>
        </p:txBody>
      </p:sp>
      <p:sp>
        <p:nvSpPr>
          <p:cNvPr id="56327" name="Rectangle 7"/>
          <p:cNvSpPr>
            <a:spLocks noGrp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mtClean="0"/>
              <a:t>4.Вы   должны  стараться  не  допускать 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не выгодных  для  ребенка  сравнений  с 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 другими  детьми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5. Уважайте мнение первоклассника о своем педагоге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8674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Поддерживайте ребенка</a:t>
            </a:r>
          </a:p>
        </p:txBody>
      </p:sp>
      <p:sp>
        <p:nvSpPr>
          <p:cNvPr id="57351" name="Rectangle 7"/>
          <p:cNvSpPr>
            <a:spLocks noGrp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mtClean="0"/>
              <a:t>1. Не пропускайте трудности, возникшие у ребенка на первом этапе  обучения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2.Поддерживайте в первокласснике его желание добиться успеха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3.Хвалите и  и эмоционально поддерживайте («Молодец!», «Хорошо!»)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8674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Взаимоотношения одноклассников</a:t>
            </a:r>
          </a:p>
        </p:txBody>
      </p:sp>
      <p:sp>
        <p:nvSpPr>
          <p:cNvPr id="57351" name="Rectangle 7"/>
          <p:cNvSpPr>
            <a:spLocks noGrp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Не отнимай чужого, но и своего не отдавай.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Не дерись без причины.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Играй честно, не подводи своих товарищей.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dirty="0" smtClean="0"/>
              <a:t>Не дразни никого, не выпрашивай ничего. </a:t>
            </a:r>
          </a:p>
        </p:txBody>
      </p:sp>
    </p:spTree>
    <p:extLst>
      <p:ext uri="{BB962C8B-B14F-4D97-AF65-F5344CB8AC3E}">
        <p14:creationId xmlns:p14="http://schemas.microsoft.com/office/powerpoint/2010/main" val="332605374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8674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Взаимоотношения одноклассников</a:t>
            </a:r>
          </a:p>
        </p:txBody>
      </p:sp>
      <p:sp>
        <p:nvSpPr>
          <p:cNvPr id="57351" name="Rectangle 7"/>
          <p:cNvSpPr>
            <a:spLocks noGrp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5</a:t>
            </a:r>
            <a:r>
              <a:rPr lang="ru-RU" dirty="0" smtClean="0"/>
              <a:t>. Из-за отметок не плачь, будь гордым. С учителем не спорь и за отметки не обижайся.</a:t>
            </a:r>
          </a:p>
          <a:p>
            <a:pPr marL="0" indent="0">
              <a:buNone/>
            </a:pPr>
            <a:r>
              <a:rPr lang="ru-RU" dirty="0" smtClean="0"/>
              <a:t>6. Не ябидничай и не наговаривай ни на кого.</a:t>
            </a:r>
          </a:p>
          <a:p>
            <a:pPr marL="0" indent="0">
              <a:buNone/>
            </a:pPr>
            <a:r>
              <a:rPr lang="ru-RU" dirty="0" smtClean="0"/>
              <a:t>7. Старайся быть аккуратным.</a:t>
            </a:r>
          </a:p>
          <a:p>
            <a:pPr marL="0" indent="0">
              <a:buNone/>
            </a:pPr>
            <a:r>
              <a:rPr lang="ru-RU" dirty="0" smtClean="0"/>
              <a:t>8.Почаще говори: давай дружить, давай играть, давай вместе пойдём домой.</a:t>
            </a:r>
          </a:p>
        </p:txBody>
      </p:sp>
    </p:spTree>
    <p:extLst>
      <p:ext uri="{BB962C8B-B14F-4D97-AF65-F5344CB8AC3E}">
        <p14:creationId xmlns:p14="http://schemas.microsoft.com/office/powerpoint/2010/main" val="305894534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8674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Взаимоотношения одноклассников</a:t>
            </a:r>
          </a:p>
        </p:txBody>
      </p:sp>
      <p:sp>
        <p:nvSpPr>
          <p:cNvPr id="57351" name="Rectangle 7"/>
          <p:cNvSpPr>
            <a:spLocks noGrp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9.Помни: ты не лучше всех, ты не хуже всех! Ты- неповторимый для самого себя, родителей, учителей, друзей!</a:t>
            </a:r>
          </a:p>
        </p:txBody>
      </p:sp>
    </p:spTree>
    <p:extLst>
      <p:ext uri="{BB962C8B-B14F-4D97-AF65-F5344CB8AC3E}">
        <p14:creationId xmlns:p14="http://schemas.microsoft.com/office/powerpoint/2010/main" val="127535349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638"/>
            <a:ext cx="9144000" cy="689927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9698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2" descr="D:\My private\картинки\ШКОЛА. 1 СЕНТЯБРЯ (АНИМАЦИИ и КАРТИНКИ)\БОЛЬШОЕ СПАСИБО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25" y="1143000"/>
            <a:ext cx="5405438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728" y="4786322"/>
            <a:ext cx="6357982" cy="646331"/>
          </a:xfrm>
          <a:prstGeom prst="rect">
            <a:avLst/>
          </a:prstGeom>
          <a:noFill/>
        </p:spPr>
        <p:txBody>
          <a:bodyPr>
            <a:prstTxWarp prst="textWave4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за сотрудничество!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15913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15362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6207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D:\My private\картинки\ШКОЛА. 1 СЕНТЯБРЯ (АНИМАЦИИ и КАРТИНКИ)\УЧИТЕЛЬ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549275"/>
            <a:ext cx="8921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Что такое адаптация?</a:t>
            </a:r>
          </a:p>
        </p:txBody>
      </p:sp>
      <p:sp>
        <p:nvSpPr>
          <p:cNvPr id="15365" name="Содержимое 9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algn="ctr"/>
            <a:r>
              <a:rPr lang="ru-RU" b="1" smtClean="0">
                <a:solidFill>
                  <a:schemeClr val="bg1"/>
                </a:solidFill>
              </a:rPr>
              <a:t>Адаптация - это перестройка организма на работу в изменившихся условиях.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2987675" y="3213100"/>
            <a:ext cx="647700" cy="1368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724525" y="3213100"/>
            <a:ext cx="647700" cy="1368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547664" y="4797152"/>
            <a:ext cx="2994281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физиологическая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4797152"/>
            <a:ext cx="2899705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психологическая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31640" y="1412776"/>
            <a:ext cx="6658638" cy="17081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Адаптация-это приспособление организма к изменившимся условиям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 animBg="1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16386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858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FAM4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5084763"/>
            <a:ext cx="21336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D:\My private\картинки\ШКОЛА. 1 СЕНТЯБРЯ (АНИМАЦИИ и КАРТИНКИ)\УЧИТЕЛЬ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85113" y="404813"/>
            <a:ext cx="8921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691680" y="1052736"/>
            <a:ext cx="624542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Физиологическая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1908175" y="2133600"/>
            <a:ext cx="1511300" cy="1582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227763" y="2133600"/>
            <a:ext cx="1008062" cy="151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643438" y="2060575"/>
            <a:ext cx="73025" cy="1944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39750" y="3789363"/>
            <a:ext cx="3132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 </a:t>
            </a:r>
            <a:r>
              <a:rPr lang="ru-RU" b="1"/>
              <a:t>Первые 2-3 недели - "физиологическая буря" или "острая адаптация".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419475" y="4221163"/>
            <a:ext cx="30972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неустойчивое приспособление</a:t>
            </a:r>
            <a:endParaRPr lang="ru-RU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6227763" y="3789363"/>
            <a:ext cx="26654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период относительно устойчивого приспособления</a:t>
            </a:r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19458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D:\My private\картинки\Школа\school\C41-17 копия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" y="4714875"/>
            <a:ext cx="313372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D:\My private\картинки\ШКОЛА. 1 СЕНТЯБРЯ (АНИМАЦИИ и КАРТИНКИ)\УЧИТЕЛЬ ДУМАЕТ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" y="500063"/>
            <a:ext cx="15494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7"/>
          <p:cNvSpPr>
            <a:spLocks noGrp="1"/>
          </p:cNvSpPr>
          <p:nvPr>
            <p:ph type="title" idx="4294967295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ru-RU" smtClean="0"/>
              <a:t>Правильно готовимся</a:t>
            </a:r>
          </a:p>
        </p:txBody>
      </p:sp>
      <p:sp>
        <p:nvSpPr>
          <p:cNvPr id="15368" name="Rectangle 8"/>
          <p:cNvSpPr>
            <a:spLocks noGrp="1"/>
          </p:cNvSpPr>
          <p:nvPr>
            <p:ph type="body" idx="4294967295"/>
          </p:nvPr>
        </p:nvSpPr>
        <p:spPr>
          <a:xfrm>
            <a:off x="395288" y="2332038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mtClean="0"/>
              <a:t> 1. Правильный режим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2. На домашнюю работу- 1-1.5 часов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3. Рабочее  место должно быть удобным для учебной деятельности</a:t>
            </a:r>
          </a:p>
          <a:p>
            <a:pPr marL="609600" indent="-609600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99276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17410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Правильно отдыхаем</a:t>
            </a:r>
          </a:p>
        </p:txBody>
      </p:sp>
      <p:sp>
        <p:nvSpPr>
          <p:cNvPr id="16392" name="Rectangle 8"/>
          <p:cNvSpPr>
            <a:spLocks noGrp="1"/>
          </p:cNvSpPr>
          <p:nvPr>
            <p:ph type="body" idx="4294967295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Прогулка-2-3.5 часов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Полуторачасовой дневной сон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Ужинать нужно за 2 часа до сна </a:t>
            </a:r>
          </a:p>
          <a:p>
            <a:pPr marL="609600" indent="-609600">
              <a:buFont typeface="Arial" charset="0"/>
              <a:buAutoNum type="arabicPeriod"/>
            </a:pPr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99276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0482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Grp="1"/>
          </p:cNvSpPr>
          <p:nvPr>
            <p:ph type="title"/>
          </p:nvPr>
        </p:nvSpPr>
        <p:spPr>
          <a:xfrm>
            <a:off x="1116013" y="404813"/>
            <a:ext cx="8229600" cy="1143000"/>
          </a:xfrm>
        </p:spPr>
        <p:txBody>
          <a:bodyPr/>
          <a:lstStyle/>
          <a:p>
            <a:r>
              <a:rPr lang="ru-RU" sz="4000" b="1" smtClean="0">
                <a:latin typeface="Times New Roman" pitchFamily="18" charset="0"/>
              </a:rPr>
              <a:t>Приучайте к самостоятельности</a:t>
            </a:r>
          </a:p>
        </p:txBody>
      </p:sp>
      <p:sp>
        <p:nvSpPr>
          <p:cNvPr id="47109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Не делайте уроки за ребёнка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Приучите ребенка содержать в порядке свои вещи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Начинайте «забывать», что ваш ребенок маленький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При проверке выполненного не спешите сразу все исправить </a:t>
            </a:r>
          </a:p>
          <a:p>
            <a:pPr marL="609600" indent="-609600">
              <a:buFont typeface="Arial" charset="0"/>
              <a:buAutoNum type="arabicPeriod"/>
            </a:pPr>
            <a:endParaRPr lang="ru-RU" smtClean="0"/>
          </a:p>
          <a:p>
            <a:pPr marL="609600" indent="-609600">
              <a:buFont typeface="Arial" charset="0"/>
              <a:buAutoNum type="arabicPeriod"/>
            </a:pPr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99276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2530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Приучайте к самостоятельности</a:t>
            </a:r>
          </a:p>
        </p:txBody>
      </p:sp>
      <p:sp>
        <p:nvSpPr>
          <p:cNvPr id="49157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mtClean="0"/>
              <a:t>5. Научите ребенка самостоятельно собирать портфель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6. Научите пользоваться расписанием уроков и правильно выкладывать необходимые учебники и принадлежности на столе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7. Помогите ребенку овладеть информацией, которая позволит ему не теряться </a:t>
            </a:r>
          </a:p>
          <a:p>
            <a:pPr marL="609600" indent="-609600"/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4578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b="1" smtClean="0"/>
              <a:t>Создайте благоприятную обстановку в семье.</a:t>
            </a:r>
            <a:r>
              <a:rPr lang="ru-RU" sz="4000" smtClean="0"/>
              <a:t> </a:t>
            </a:r>
          </a:p>
        </p:txBody>
      </p:sp>
      <p:sp>
        <p:nvSpPr>
          <p:cNvPr id="19468" name="Rectangle 12"/>
          <p:cNvSpPr>
            <a:spLocks noGrp="1"/>
          </p:cNvSpPr>
          <p:nvPr>
            <p:ph type="body" idx="4294967295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Чаще делитесь с ребенком воспоминаниями о счастливых мгновениях своего школьного прошлого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Постарайтесь не делать ребенку критических замечаний, когда он делает уроки 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mtClean="0"/>
              <a:t>Не пугайте ребенка трудностями и неудачами в школе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5602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4" descr="FSBRIC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38" y="214313"/>
            <a:ext cx="1785937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Рисунок 9" descr="http://im6-tub.yandex.net/i?id=147897405-0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5286375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Создайте благоприятную обстановку в семье.</a:t>
            </a:r>
            <a:r>
              <a:rPr lang="ru-RU" sz="4000" smtClean="0"/>
              <a:t> </a:t>
            </a:r>
          </a:p>
        </p:txBody>
      </p:sp>
      <p:sp>
        <p:nvSpPr>
          <p:cNvPr id="52231" name="Rectangle 7"/>
          <p:cNvSpPr>
            <a:spLocks noGrp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smtClean="0"/>
              <a:t>4.Не старайтесь быть для ребенка учителем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5.  Научите ребенка правильно реагировать на неудачи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6. Стремитесь сделать полезным каждое мгновение общения с ребенком 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7.Учите ребенка чувствовать и удивляться, поощряйте его любознательность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332</Words>
  <Application>Microsoft Office PowerPoint</Application>
  <PresentationFormat>Экран (4:3)</PresentationFormat>
  <Paragraphs>68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Что такое адаптация?</vt:lpstr>
      <vt:lpstr>Презентация PowerPoint</vt:lpstr>
      <vt:lpstr>Правильно готовимся</vt:lpstr>
      <vt:lpstr>Правильно отдыхаем</vt:lpstr>
      <vt:lpstr>Приучайте к самостоятельности</vt:lpstr>
      <vt:lpstr>Приучайте к самостоятельности</vt:lpstr>
      <vt:lpstr>Создайте благоприятную обстановку в семье. </vt:lpstr>
      <vt:lpstr>Создайте благоприятную обстановку в семье. </vt:lpstr>
      <vt:lpstr>Контролируйте себя</vt:lpstr>
      <vt:lpstr>Контролируйте себя</vt:lpstr>
      <vt:lpstr>Поддерживайте ребенка</vt:lpstr>
      <vt:lpstr>Взаимоотношения одноклассников</vt:lpstr>
      <vt:lpstr>Взаимоотношения одноклассников</vt:lpstr>
      <vt:lpstr>Взаимоотношения одноклассников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ADMIN</cp:lastModifiedBy>
  <cp:revision>69</cp:revision>
  <dcterms:created xsi:type="dcterms:W3CDTF">2011-04-11T08:43:03Z</dcterms:created>
  <dcterms:modified xsi:type="dcterms:W3CDTF">2020-09-09T15:40:59Z</dcterms:modified>
</cp:coreProperties>
</file>